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75" r:id="rId4"/>
    <p:sldId id="276" r:id="rId5"/>
    <p:sldId id="277" r:id="rId6"/>
    <p:sldId id="278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F063C-5356-49EE-AC17-BAB2A8AA56BB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02602-4B0B-415B-BA93-A3255BD8A3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47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E730E-5A13-4B2B-A67D-19F3D08A9D9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54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mt-odervorland.ratsinfomanagement.net/tops/?__=UGhVM0hpd2NXNFdFcExjZST9cqRnkGF3rvGj9kueeJI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tgb.de/themen/energiewende/erneuerbare-energien/neuer-mustervertrag-regelt-finanzielle-beteiligung-der-kommunen-an-photovoltaik-freiflaechenanlagen/" TargetMode="External"/><Relationship Id="rId2" Type="http://schemas.openxmlformats.org/officeDocument/2006/relationships/hyperlink" Target="https://www.bne-online.de/de/verband/gute-planung-pv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uergerwerke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eos-energie.de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A81F0-0815-9756-87E6-3283A4D88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809625"/>
            <a:ext cx="9843129" cy="3093475"/>
          </a:xfrm>
        </p:spPr>
        <p:txBody>
          <a:bodyPr/>
          <a:lstStyle/>
          <a:p>
            <a:br>
              <a:rPr lang="de-DE" dirty="0"/>
            </a:br>
            <a:r>
              <a:rPr lang="de-DE" sz="3600" i="1" dirty="0"/>
              <a:t>Wie bringen wir Photovoltaik-Freiflächenanlagen umweltverträglich in die Fläche und wie sichern wir die Teilhabe der Menschen an der Energiewende</a:t>
            </a:r>
            <a:r>
              <a:rPr lang="de-DE" sz="4400" dirty="0"/>
              <a:t>?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A59282-72A3-F373-D220-8A3324854854}"/>
              </a:ext>
            </a:extLst>
          </p:cNvPr>
          <p:cNvSpPr txBox="1"/>
          <p:nvPr/>
        </p:nvSpPr>
        <p:spPr>
          <a:xfrm>
            <a:off x="427681" y="4063946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Gesprächsrunde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D53ED6-A3C1-2561-9F4C-24CCDE410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4" y="4809567"/>
            <a:ext cx="2733675" cy="1400733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/>
              <a:t>Dr. Janina Messerschmidt</a:t>
            </a:r>
          </a:p>
          <a:p>
            <a:r>
              <a:rPr lang="de-DE" dirty="0"/>
              <a:t>Mail: janina@riseup.net</a:t>
            </a:r>
          </a:p>
          <a:p>
            <a:r>
              <a:rPr lang="de-DE" sz="1700" i="1" dirty="0"/>
              <a:t>Gemeindevertreterin in Steinhöfel</a:t>
            </a:r>
          </a:p>
          <a:p>
            <a:r>
              <a:rPr lang="de-DE" sz="1700" i="1" dirty="0"/>
              <a:t>Vorstand BEOS eG</a:t>
            </a:r>
          </a:p>
          <a:p>
            <a:r>
              <a:rPr lang="de-DE" sz="1600" b="1" dirty="0"/>
              <a:t>März 2023</a:t>
            </a:r>
          </a:p>
          <a:p>
            <a:endParaRPr lang="de-DE" sz="1700" i="1" dirty="0"/>
          </a:p>
        </p:txBody>
      </p:sp>
    </p:spTree>
    <p:extLst>
      <p:ext uri="{BB962C8B-B14F-4D97-AF65-F5344CB8AC3E}">
        <p14:creationId xmlns:p14="http://schemas.microsoft.com/office/powerpoint/2010/main" val="154627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A81F0-0815-9756-87E6-3283A4D88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278346"/>
            <a:ext cx="11639550" cy="989186"/>
          </a:xfrm>
        </p:spPr>
        <p:txBody>
          <a:bodyPr/>
          <a:lstStyle/>
          <a:p>
            <a:pPr algn="l"/>
            <a:r>
              <a:rPr lang="de-DE" sz="4400" dirty="0"/>
              <a:t>Umweltverträgliche Gestaltung von PV-FFA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A3264E4-3D94-4D12-37C6-408930343F8C}"/>
              </a:ext>
            </a:extLst>
          </p:cNvPr>
          <p:cNvSpPr txBox="1">
            <a:spLocks/>
          </p:cNvSpPr>
          <p:nvPr/>
        </p:nvSpPr>
        <p:spPr>
          <a:xfrm>
            <a:off x="609992" y="1986099"/>
            <a:ext cx="10886683" cy="44623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>
                <a:solidFill>
                  <a:schemeClr val="tx1"/>
                </a:solidFill>
              </a:rPr>
              <a:t>Beispiel PV-Freiflächenanlage in der Gemeinde Steinhöfel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~ 580 </a:t>
            </a:r>
            <a:r>
              <a:rPr lang="de-DE" dirty="0" err="1">
                <a:solidFill>
                  <a:schemeClr val="tx1"/>
                </a:solidFill>
              </a:rPr>
              <a:t>MWp</a:t>
            </a:r>
            <a:r>
              <a:rPr lang="de-DE" dirty="0">
                <a:solidFill>
                  <a:schemeClr val="tx1"/>
                </a:solidFill>
              </a:rPr>
              <a:t> installierte Leistung durch einen Investor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8 Bauleitverfahren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Landwirtschaftliche Flächen der vier größten Landwirte in der Gemeinde</a:t>
            </a:r>
          </a:p>
          <a:p>
            <a:pPr algn="l"/>
            <a:endParaRPr lang="de-DE" dirty="0">
              <a:solidFill>
                <a:schemeClr val="tx1"/>
              </a:solidFill>
            </a:endParaRPr>
          </a:p>
          <a:p>
            <a:pPr algn="l"/>
            <a:r>
              <a:rPr lang="de-DE" u="sng" dirty="0">
                <a:solidFill>
                  <a:schemeClr val="tx1"/>
                </a:solidFill>
              </a:rPr>
              <a:t>Gestaltungsmöglichkeiten durch die Gemeindevertretung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</a:rPr>
              <a:t>Satzungsbeschluss</a:t>
            </a:r>
            <a:r>
              <a:rPr lang="de-DE" dirty="0">
                <a:solidFill>
                  <a:schemeClr val="tx1"/>
                </a:solidFill>
              </a:rPr>
              <a:t> - Gemeindevertretung muss einer Änderung der Nutzung der Fläche zustimmen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</a:rPr>
              <a:t>Gesamtgemeindliches Konzept </a:t>
            </a:r>
            <a:r>
              <a:rPr lang="de-DE" dirty="0">
                <a:solidFill>
                  <a:schemeClr val="tx1"/>
                </a:solidFill>
              </a:rPr>
              <a:t>- Gemeindevertretung kann Planungsvorgaben erstellen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</a:rPr>
              <a:t>EEG, §6</a:t>
            </a:r>
            <a:r>
              <a:rPr lang="de-DE" dirty="0">
                <a:solidFill>
                  <a:schemeClr val="tx1"/>
                </a:solidFill>
              </a:rPr>
              <a:t> – Finanzielle Beteiligung von Gemeinden möglich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</a:rPr>
              <a:t>Förderung der regionalen Nutzung des Stroms </a:t>
            </a:r>
            <a:r>
              <a:rPr lang="de-DE" dirty="0">
                <a:solidFill>
                  <a:schemeClr val="tx1"/>
                </a:solidFill>
              </a:rPr>
              <a:t>(Kommunale Wärmeplanung, Regionale Stromtarife, E-Mobilität)</a:t>
            </a:r>
          </a:p>
        </p:txBody>
      </p:sp>
      <p:sp>
        <p:nvSpPr>
          <p:cNvPr id="6" name="Flussdiagramm: Alternativer Prozess 5">
            <a:extLst>
              <a:ext uri="{FF2B5EF4-FFF2-40B4-BE49-F238E27FC236}">
                <a16:creationId xmlns:a16="http://schemas.microsoft.com/office/drawing/2014/main" id="{E2E1DE8C-49C5-01B9-29D4-A5B37679BB63}"/>
              </a:ext>
            </a:extLst>
          </p:cNvPr>
          <p:cNvSpPr/>
          <p:nvPr/>
        </p:nvSpPr>
        <p:spPr>
          <a:xfrm>
            <a:off x="8667357" y="1487314"/>
            <a:ext cx="3067050" cy="1524000"/>
          </a:xfrm>
          <a:prstGeom prst="flowChartAlternate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BigTrans</a:t>
            </a:r>
            <a:r>
              <a:rPr lang="de-DE" dirty="0"/>
              <a:t> Forschungsprojekt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 Mich kontaktieren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141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A81F0-0815-9756-87E6-3283A4D88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239539"/>
            <a:ext cx="11639550" cy="989186"/>
          </a:xfrm>
        </p:spPr>
        <p:txBody>
          <a:bodyPr/>
          <a:lstStyle/>
          <a:p>
            <a:pPr algn="l"/>
            <a:r>
              <a:rPr lang="de-DE" sz="4800" dirty="0"/>
              <a:t>Konzept mit Planungsvorgaben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DAEEEC-3834-C825-B336-D9CFEB87D6CB}"/>
              </a:ext>
            </a:extLst>
          </p:cNvPr>
          <p:cNvSpPr txBox="1"/>
          <p:nvPr/>
        </p:nvSpPr>
        <p:spPr>
          <a:xfrm>
            <a:off x="352425" y="1472922"/>
            <a:ext cx="1141095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u="sng" dirty="0"/>
              <a:t>Flächenbegrenzung</a:t>
            </a:r>
            <a:r>
              <a:rPr lang="de-DE" dirty="0"/>
              <a:t> – max. 5 % der landwirtschaftlichen Fläche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u="sng" dirty="0"/>
              <a:t>Standortwahl</a:t>
            </a:r>
            <a:r>
              <a:rPr lang="de-DE" dirty="0"/>
              <a:t> – keine Schutzgebiete, keine Umzingelung von Dörfern, nicht in wertvollen Sichtachsen, Windeignungsgebiete sind abzuwägen, keine Zerstückelung von landwirtschaftlichen Flächen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u="sng" dirty="0"/>
              <a:t>Anlagen</a:t>
            </a:r>
            <a:r>
              <a:rPr lang="de-DE" dirty="0"/>
              <a:t> – Gesamtversiegelungsgrad &lt; 5 %, Lichthomogenität, naturverträgliche Umzäunung, unterirdische Leitungen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u="sng" dirty="0"/>
              <a:t>Sichtbarkeit</a:t>
            </a:r>
            <a:r>
              <a:rPr lang="de-DE" dirty="0"/>
              <a:t> – Abstand 200 m/ 100 m von Dörfern bzw. Außenbereichssiedlungen, keine Sichtbarkeit aus Wohngebäuden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u="sng" dirty="0"/>
              <a:t>Bodenqualität</a:t>
            </a:r>
            <a:r>
              <a:rPr lang="de-DE" dirty="0"/>
              <a:t> – keine Anlagen über Ackerzahl (AZ) = 40, zwingend duale Nutzung, Kulturanbau bei AZ zwischen 30-40, Grünlandnutzung bei  AZ &lt; 30 möglich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u="sng" dirty="0"/>
              <a:t>Natur- und Artenschutz – Verträglichkeit </a:t>
            </a:r>
            <a:r>
              <a:rPr lang="de-DE" dirty="0"/>
              <a:t>– Abstand zu Gewässern/ Wäldern &gt; 20 m, keine Mahd vor dem 15. Juni, extensive und regenerative Landwirtschaft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u="sng" dirty="0"/>
              <a:t>Ausgleichsmaßnahmen</a:t>
            </a:r>
            <a:r>
              <a:rPr lang="de-DE" dirty="0"/>
              <a:t> – in den betroffenen Gemarkungen/ Ortsteilen in Absprache mit den Ortsbeiräten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u="sng" dirty="0"/>
              <a:t>Rückbaupflicht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u="sng" dirty="0"/>
              <a:t>Regionale Wertschöpfung </a:t>
            </a:r>
            <a:r>
              <a:rPr lang="de-DE" dirty="0"/>
              <a:t>– Installation von Ladesäulen, regionale Stromtarife und finanzielle Beteiligung nach §6 EEG 2023 sind gewünscht</a:t>
            </a:r>
          </a:p>
        </p:txBody>
      </p:sp>
      <p:sp>
        <p:nvSpPr>
          <p:cNvPr id="3" name="Flussdiagramm: Alternativer Prozess 2">
            <a:extLst>
              <a:ext uri="{FF2B5EF4-FFF2-40B4-BE49-F238E27FC236}">
                <a16:creationId xmlns:a16="http://schemas.microsoft.com/office/drawing/2014/main" id="{351DBB2F-4D82-2C53-DCEB-162171972BF9}"/>
              </a:ext>
            </a:extLst>
          </p:cNvPr>
          <p:cNvSpPr/>
          <p:nvPr/>
        </p:nvSpPr>
        <p:spPr>
          <a:xfrm>
            <a:off x="9886950" y="371475"/>
            <a:ext cx="2028825" cy="1101447"/>
          </a:xfrm>
          <a:prstGeom prst="flowChartAlternate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Gesamtgemeindliches</a:t>
            </a:r>
            <a:r>
              <a:rPr lang="de-DE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Konzept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5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A81F0-0815-9756-87E6-3283A4D88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787" y="322741"/>
            <a:ext cx="11639550" cy="989186"/>
          </a:xfrm>
        </p:spPr>
        <p:txBody>
          <a:bodyPr/>
          <a:lstStyle/>
          <a:p>
            <a:pPr algn="l"/>
            <a:r>
              <a:rPr lang="de-DE" dirty="0"/>
              <a:t>§6 EEG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3B6980-A625-CA8D-D0E3-7713FF241FC8}"/>
              </a:ext>
            </a:extLst>
          </p:cNvPr>
          <p:cNvSpPr txBox="1"/>
          <p:nvPr/>
        </p:nvSpPr>
        <p:spPr>
          <a:xfrm>
            <a:off x="585787" y="1695450"/>
            <a:ext cx="10868025" cy="318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Eine finanzielle Beteiligung von Gemeinden von insgesamt 0,2 ct/kWh des eingespeisten Stroms ist möglich (kein Kopplungsverbot mehr)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Genehmigung kann von naturschutzverträglicher Gestaltung der Freiflächenanlagen abhängig gemacht werden.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u="sng" dirty="0"/>
              <a:t>Vorsicht</a:t>
            </a:r>
            <a:r>
              <a:rPr lang="de-DE" dirty="0"/>
              <a:t>: Vereinbarungen dürfen erst nach dem Satzungsbeschluss getroffen werden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Es gibt Unterstützung und Vorlagen vom Bundesverband Neue Energiewirtschaft (</a:t>
            </a:r>
            <a:r>
              <a:rPr lang="de-DE" dirty="0" err="1"/>
              <a:t>bne</a:t>
            </a:r>
            <a:r>
              <a:rPr lang="de-DE" dirty="0"/>
              <a:t>) und dem Städte- und Gemeindebund</a:t>
            </a:r>
          </a:p>
        </p:txBody>
      </p:sp>
      <p:sp>
        <p:nvSpPr>
          <p:cNvPr id="5" name="Flussdiagramm: Alternativer Prozess 4">
            <a:extLst>
              <a:ext uri="{FF2B5EF4-FFF2-40B4-BE49-F238E27FC236}">
                <a16:creationId xmlns:a16="http://schemas.microsoft.com/office/drawing/2014/main" id="{A4A50334-BCFB-5CF3-FAB5-686402EE87E3}"/>
              </a:ext>
            </a:extLst>
          </p:cNvPr>
          <p:cNvSpPr/>
          <p:nvPr/>
        </p:nvSpPr>
        <p:spPr>
          <a:xfrm>
            <a:off x="4000500" y="5010150"/>
            <a:ext cx="3686175" cy="1285875"/>
          </a:xfrm>
          <a:prstGeom prst="flowChartAlternate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DE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bne</a:t>
            </a:r>
            <a:r>
              <a:rPr lang="de-DE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Selbstverpflichtung</a:t>
            </a:r>
            <a:endParaRPr lang="de-DE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DE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DStGb</a:t>
            </a:r>
            <a:r>
              <a:rPr lang="de-D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Mustervertrag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5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A81F0-0815-9756-87E6-3283A4D88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34764"/>
            <a:ext cx="11639550" cy="989186"/>
          </a:xfrm>
        </p:spPr>
        <p:txBody>
          <a:bodyPr/>
          <a:lstStyle/>
          <a:p>
            <a:pPr algn="l"/>
            <a:r>
              <a:rPr lang="de-DE" sz="4400" dirty="0"/>
              <a:t>Teilhabe der Menschen an der Energiewende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5C5317-3E15-E444-EBEE-EB08F047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" y="2330638"/>
            <a:ext cx="6592389" cy="41222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F9CCB08-89DD-858C-03C6-43862AA8D307}"/>
              </a:ext>
            </a:extLst>
          </p:cNvPr>
          <p:cNvSpPr txBox="1"/>
          <p:nvPr/>
        </p:nvSpPr>
        <p:spPr>
          <a:xfrm>
            <a:off x="335755" y="1496110"/>
            <a:ext cx="10913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Genossenschaften</a:t>
            </a:r>
            <a:r>
              <a:rPr lang="de-DE" dirty="0"/>
              <a:t> sind eine gängige Rechtsform, insbesondere im Südwesten von Deutschland</a:t>
            </a:r>
          </a:p>
        </p:txBody>
      </p:sp>
      <p:sp>
        <p:nvSpPr>
          <p:cNvPr id="4" name="Flussdiagramm: Alternativer Prozess 3">
            <a:extLst>
              <a:ext uri="{FF2B5EF4-FFF2-40B4-BE49-F238E27FC236}">
                <a16:creationId xmlns:a16="http://schemas.microsoft.com/office/drawing/2014/main" id="{56CF593A-445C-6699-0E8F-2F2BAA3674ED}"/>
              </a:ext>
            </a:extLst>
          </p:cNvPr>
          <p:cNvSpPr/>
          <p:nvPr/>
        </p:nvSpPr>
        <p:spPr>
          <a:xfrm>
            <a:off x="7505700" y="2330639"/>
            <a:ext cx="4029075" cy="1317436"/>
          </a:xfrm>
          <a:prstGeom prst="flowChartAlternate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bg1"/>
                </a:solidFill>
              </a:rPr>
              <a:t>Dachverband von Bürgerenergiegenossenschaften</a:t>
            </a:r>
          </a:p>
          <a:p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https://buergerwerke.de/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5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A81F0-0815-9756-87E6-3283A4D88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34764"/>
            <a:ext cx="11639550" cy="989186"/>
          </a:xfrm>
        </p:spPr>
        <p:txBody>
          <a:bodyPr/>
          <a:lstStyle/>
          <a:p>
            <a:pPr algn="l"/>
            <a:r>
              <a:rPr lang="de-DE" dirty="0"/>
              <a:t>Bürgerenergie Oder-Spree (BEOS) eG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8320880-8CB3-633D-57B6-8A236969820A}"/>
              </a:ext>
            </a:extLst>
          </p:cNvPr>
          <p:cNvSpPr txBox="1"/>
          <p:nvPr/>
        </p:nvSpPr>
        <p:spPr>
          <a:xfrm>
            <a:off x="364331" y="1278314"/>
            <a:ext cx="11265694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Erste Bürgerenergie Genossenschaft im Landkreis Oder-Spree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Gegründet 2020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~ 100 Mitglieder vorwiegend aus der Region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Mindestanteil 300 €, Maximalanteil 15.000 €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Je Mitglied eine Stimme; unabhängig von der Anzahl der Anteile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Investitionsvolumen von 160.000 €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Mehrere Preise gewonnen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spcAft>
                <a:spcPts val="600"/>
              </a:spcAft>
            </a:pPr>
            <a:r>
              <a:rPr lang="de-DE" b="1" dirty="0"/>
              <a:t>Angebote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Installation von PV-Anlagen auf Gebäuden in öffentlicher Hand (Investition durch Genossenschaft, Betrieb durch Kommune/ Gemeinde, Wartung und technische Betriebsführung durch externen Dienstleister)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Kostenlose Beratung für die Mitglieder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Strom- und Gastarife in Kooperation mit den Bürgerwerken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Nächstes Projekt ist eine PV-Anlage auf dem Dach der Kreisverwaltung in Beeskow</a:t>
            </a:r>
          </a:p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3" name="Flussdiagramm: Alternativer Prozess 2">
            <a:extLst>
              <a:ext uri="{FF2B5EF4-FFF2-40B4-BE49-F238E27FC236}">
                <a16:creationId xmlns:a16="http://schemas.microsoft.com/office/drawing/2014/main" id="{FA93D2F1-DBDA-A024-DA33-78F39D7FB311}"/>
              </a:ext>
            </a:extLst>
          </p:cNvPr>
          <p:cNvSpPr/>
          <p:nvPr/>
        </p:nvSpPr>
        <p:spPr>
          <a:xfrm>
            <a:off x="8277224" y="1543050"/>
            <a:ext cx="3000375" cy="1057275"/>
          </a:xfrm>
          <a:prstGeom prst="flowChartAlternate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https://beos-energie.de/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7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draußen, Boden, Himmel, sandig enthält.&#10;&#10;Automatisch generierte Beschreibung">
            <a:extLst>
              <a:ext uri="{FF2B5EF4-FFF2-40B4-BE49-F238E27FC236}">
                <a16:creationId xmlns:a16="http://schemas.microsoft.com/office/drawing/2014/main" id="{BC0EAECB-5BC8-4C8C-9A53-36B9BD6BF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2" b="99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1C74C1-18A5-4921-8AB5-8ECF0DB2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813" y="5317240"/>
            <a:ext cx="7737987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spcBef>
                <a:spcPct val="0"/>
              </a:spcBef>
            </a:pPr>
            <a:r>
              <a:rPr lang="en-US" sz="3600" b="1" kern="1200" dirty="0">
                <a:solidFill>
                  <a:schemeClr val="bg1"/>
                </a:solidFill>
              </a:rPr>
              <a:t>Kita Heinersdorf</a:t>
            </a:r>
          </a:p>
        </p:txBody>
      </p:sp>
    </p:spTree>
    <p:extLst>
      <p:ext uri="{BB962C8B-B14F-4D97-AF65-F5344CB8AC3E}">
        <p14:creationId xmlns:p14="http://schemas.microsoft.com/office/powerpoint/2010/main" val="20034772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482</Words>
  <Application>Microsoft Office PowerPoint</Application>
  <PresentationFormat>Breitbild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Facette</vt:lpstr>
      <vt:lpstr> Wie bringen wir Photovoltaik-Freiflächenanlagen umweltverträglich in die Fläche und wie sichern wir die Teilhabe der Menschen an der Energiewende?</vt:lpstr>
      <vt:lpstr>Umweltverträgliche Gestaltung von PV-FFA</vt:lpstr>
      <vt:lpstr>Konzept mit Planungsvorgaben</vt:lpstr>
      <vt:lpstr>§6 EEG</vt:lpstr>
      <vt:lpstr>Teilhabe der Menschen an der Energiewende </vt:lpstr>
      <vt:lpstr>Bürgerenergie Oder-Spree (BEOS) eG</vt:lpstr>
      <vt:lpstr>Kita Heinersdorf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Energiewende in Bürgerhand</dc:title>
  <dc:creator>Janina Messerschmidt</dc:creator>
  <cp:lastModifiedBy>Isabell Hiekel</cp:lastModifiedBy>
  <cp:revision>17</cp:revision>
  <dcterms:created xsi:type="dcterms:W3CDTF">2022-10-05T12:52:29Z</dcterms:created>
  <dcterms:modified xsi:type="dcterms:W3CDTF">2023-03-09T14:48:27Z</dcterms:modified>
</cp:coreProperties>
</file>